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3" r:id="rId2"/>
    <p:sldId id="393" r:id="rId3"/>
    <p:sldId id="743" r:id="rId4"/>
    <p:sldId id="744" r:id="rId5"/>
    <p:sldId id="742" r:id="rId6"/>
  </p:sldIdLst>
  <p:sldSz cx="9144000" cy="6858000" type="screen4x3"/>
  <p:notesSz cx="7099300" cy="1023461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5pPr>
    <a:lvl6pPr marL="2286000" algn="l" defTabSz="914400" rtl="0" eaLnBrk="1" latinLnBrk="0" hangingPunct="1"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6pPr>
    <a:lvl7pPr marL="2743200" algn="l" defTabSz="914400" rtl="0" eaLnBrk="1" latinLnBrk="0" hangingPunct="1"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7pPr>
    <a:lvl8pPr marL="3200400" algn="l" defTabSz="914400" rtl="0" eaLnBrk="1" latinLnBrk="0" hangingPunct="1"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8pPr>
    <a:lvl9pPr marL="3657600" algn="l" defTabSz="914400" rtl="0" eaLnBrk="1" latinLnBrk="0" hangingPunct="1">
      <a:defRPr kumimoji="1" sz="900" kern="1200">
        <a:solidFill>
          <a:schemeClr val="accent2"/>
        </a:solidFill>
        <a:latin typeface="Arial" charset="0"/>
        <a:ea typeface="幼圆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15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ECFF"/>
    <a:srgbClr val="FF9966"/>
    <a:srgbClr val="00CC00"/>
    <a:srgbClr val="CC0000"/>
    <a:srgbClr val="99FFCC"/>
    <a:srgbClr val="FFCCFF"/>
    <a:srgbClr val="A50021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27" autoAdjust="0"/>
    <p:restoredTop sz="86423" autoAdjust="0"/>
  </p:normalViewPr>
  <p:slideViewPr>
    <p:cSldViewPr snapToGrid="0">
      <p:cViewPr varScale="1">
        <p:scale>
          <a:sx n="104" d="100"/>
          <a:sy n="104" d="100"/>
        </p:scale>
        <p:origin x="144" y="198"/>
      </p:cViewPr>
      <p:guideLst>
        <p:guide orient="horz" pos="4315"/>
        <p:guide/>
      </p:guideLst>
    </p:cSldViewPr>
  </p:slideViewPr>
  <p:outlineViewPr>
    <p:cViewPr>
      <p:scale>
        <a:sx n="25" d="100"/>
        <a:sy n="25" d="100"/>
      </p:scale>
      <p:origin x="0" y="219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 eaLnBrk="1" hangingPunct="1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 eaLnBrk="1" hangingPunct="1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 eaLnBrk="1" hangingPunct="1">
              <a:spcBef>
                <a:spcPct val="0"/>
              </a:spcBef>
              <a:defRPr sz="13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 eaLnBrk="1" hangingPunct="1">
              <a:defRPr sz="13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fld id="{D89C9D18-2F3D-461F-ADD9-C98CE73F06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1706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fld id="{9909B4BC-BFB3-41DA-B89A-2D27F4C89B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2874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998538"/>
            <a:ext cx="913288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0"/>
            <a:ext cx="893762" cy="998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3" descr="swjtu-blue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488" y="173038"/>
            <a:ext cx="1643062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66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6"/>
          <p:cNvSpPr txBox="1">
            <a:spLocks noChangeArrowheads="1"/>
          </p:cNvSpPr>
          <p:nvPr userDrawn="1"/>
        </p:nvSpPr>
        <p:spPr bwMode="auto">
          <a:xfrm>
            <a:off x="936625" y="4443413"/>
            <a:ext cx="10858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534988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zh-CN" altLang="zh-CN" sz="900">
              <a:solidFill>
                <a:schemeClr val="accent2"/>
              </a:solidFill>
              <a:latin typeface="Arial" charset="0"/>
              <a:ea typeface="幼圆" pitchFamily="49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1673225"/>
            <a:ext cx="6400800" cy="396557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079616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5FFDBF-8ACF-49F4-9B27-01ED42BB23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5371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7050" y="274638"/>
            <a:ext cx="2036763" cy="6107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274638"/>
            <a:ext cx="5962650" cy="6107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8521A4-29BB-4391-A696-918D8C97CDE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199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4C263A-A159-44F9-9F7B-A1D10C54F9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4795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F262D9-0A56-4783-8D87-27A00E7F59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572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196975"/>
            <a:ext cx="3998913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3313" y="1196975"/>
            <a:ext cx="4000500" cy="5184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2AC9B-9ECF-4122-BC3C-43BC340073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099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691F97-7496-4CA0-8088-BFBCF802A6B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9131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D54373-E6D8-4C26-85C7-EC19152F99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477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C45CF3-7ACC-4354-B626-47D5F7038B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7654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E9222E-C1C9-4876-9DF8-EE09E2C6D78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3734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6362268-6E61-40CA-9A74-92E4B879EE2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0887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7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196975"/>
            <a:ext cx="8151813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3810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400">
                <a:solidFill>
                  <a:schemeClr val="tx1"/>
                </a:solidFill>
                <a:ea typeface="宋体" pitchFamily="2" charset="-122"/>
              </a:defRPr>
            </a:lvl1pPr>
          </a:lstStyle>
          <a:p>
            <a:fld id="{59823AB5-1641-4BF5-BEFB-614892A8B487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029" name="Rectangle 23"/>
          <p:cNvSpPr>
            <a:spLocks noChangeArrowheads="1"/>
          </p:cNvSpPr>
          <p:nvPr userDrawn="1"/>
        </p:nvSpPr>
        <p:spPr bwMode="auto">
          <a:xfrm>
            <a:off x="7348538" y="84138"/>
            <a:ext cx="1719262" cy="381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zh-CN" altLang="en-US"/>
          </a:p>
        </p:txBody>
      </p:sp>
      <p:sp>
        <p:nvSpPr>
          <p:cNvPr id="1049" name="Text Box 25"/>
          <p:cNvSpPr txBox="1">
            <a:spLocks noChangeArrowheads="1"/>
          </p:cNvSpPr>
          <p:nvPr userDrawn="1"/>
        </p:nvSpPr>
        <p:spPr bwMode="auto">
          <a:xfrm>
            <a:off x="1331913" y="6437313"/>
            <a:ext cx="6911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spcBef>
                <a:spcPct val="0"/>
              </a:spcBef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r>
              <a:rPr lang="en-US" altLang="zh-CN" sz="1200" u="sng">
                <a:solidFill>
                  <a:srgbClr val="808080"/>
                </a:solidFill>
                <a:ea typeface="幼圆" pitchFamily="49" charset="-122"/>
              </a:rPr>
              <a:t>SELF-ASSESSMENT REPORT FOR THE ASSESSMENT OF UNDERGRADUATE TEACHING</a:t>
            </a:r>
            <a:r>
              <a:rPr lang="en-US" altLang="zh-CN" u="sng">
                <a:solidFill>
                  <a:schemeClr val="bg2"/>
                </a:solidFill>
                <a:ea typeface="幼圆" pitchFamily="49" charset="-122"/>
              </a:rPr>
              <a:t> </a:t>
            </a:r>
          </a:p>
        </p:txBody>
      </p:sp>
      <p:pic>
        <p:nvPicPr>
          <p:cNvPr id="1032" name="Picture 28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038" y="25400"/>
            <a:ext cx="7673975" cy="973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274638"/>
            <a:ext cx="7931150" cy="7064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" name="Rectangle 31"/>
          <p:cNvSpPr>
            <a:spLocks noChangeArrowheads="1"/>
          </p:cNvSpPr>
          <p:nvPr userDrawn="1"/>
        </p:nvSpPr>
        <p:spPr bwMode="auto">
          <a:xfrm>
            <a:off x="1358900" y="6573838"/>
            <a:ext cx="6191250" cy="2841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 eaLnBrk="0" hangingPunct="0"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kumimoji="1" sz="900">
                <a:solidFill>
                  <a:schemeClr val="accent2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eaLnBrk="1" hangingPunct="1">
              <a:spcBef>
                <a:spcPct val="20000"/>
              </a:spcBef>
              <a:defRPr/>
            </a:pPr>
            <a:endParaRPr lang="zh-CN" altLang="en-US"/>
          </a:p>
        </p:txBody>
      </p:sp>
      <p:grpSp>
        <p:nvGrpSpPr>
          <p:cNvPr id="1035" name="Group 32"/>
          <p:cNvGrpSpPr>
            <a:grpSpLocks/>
          </p:cNvGrpSpPr>
          <p:nvPr userDrawn="1"/>
        </p:nvGrpSpPr>
        <p:grpSpPr bwMode="auto">
          <a:xfrm>
            <a:off x="7742238" y="214313"/>
            <a:ext cx="1219200" cy="609600"/>
            <a:chOff x="2304" y="233"/>
            <a:chExt cx="1536" cy="768"/>
          </a:xfrm>
        </p:grpSpPr>
        <p:sp>
          <p:nvSpPr>
            <p:cNvPr id="1036" name="Oval 33"/>
            <p:cNvSpPr>
              <a:spLocks noChangeArrowheads="1"/>
            </p:cNvSpPr>
            <p:nvPr/>
          </p:nvSpPr>
          <p:spPr bwMode="auto">
            <a:xfrm>
              <a:off x="2304" y="233"/>
              <a:ext cx="1272" cy="768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  <a:defRPr/>
              </a:pPr>
              <a:endParaRPr lang="zh-CN" altLang="en-US"/>
            </a:p>
          </p:txBody>
        </p:sp>
        <p:sp>
          <p:nvSpPr>
            <p:cNvPr id="1037" name="Oval 34"/>
            <p:cNvSpPr>
              <a:spLocks noChangeArrowheads="1"/>
            </p:cNvSpPr>
            <p:nvPr/>
          </p:nvSpPr>
          <p:spPr bwMode="auto">
            <a:xfrm>
              <a:off x="2774" y="303"/>
              <a:ext cx="794" cy="632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1pPr>
              <a:lvl2pPr marL="742950" indent="-28575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2pPr>
              <a:lvl3pPr marL="11430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3pPr>
              <a:lvl4pPr marL="16002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4pPr>
              <a:lvl5pPr marL="2057400" indent="-228600" eaLnBrk="0" hangingPunct="0"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kumimoji="1" sz="900">
                  <a:solidFill>
                    <a:schemeClr val="accent2"/>
                  </a:solidFill>
                  <a:latin typeface="Arial" panose="020B0604020202020204" pitchFamily="34" charset="0"/>
                  <a:ea typeface="幼圆" panose="02010509060101010101" pitchFamily="49" charset="-122"/>
                </a:defRPr>
              </a:lvl9pPr>
            </a:lstStyle>
            <a:p>
              <a:pPr algn="just">
                <a:defRPr/>
              </a:pPr>
              <a:endParaRPr kumimoji="0" lang="zh-CN" altLang="zh-CN" sz="1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8" name="WordArt 35"/>
            <p:cNvSpPr>
              <a:spLocks noChangeArrowheads="1" noChangeShapeType="1" noTextEdit="1"/>
            </p:cNvSpPr>
            <p:nvPr/>
          </p:nvSpPr>
          <p:spPr bwMode="auto">
            <a:xfrm>
              <a:off x="2940" y="549"/>
              <a:ext cx="900" cy="2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>
                  <a:ln w="12700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CCCCFF"/>
                  </a:solidFill>
                  <a:effectLst>
                    <a:outerShdw dist="35921" dir="2700000" algn="ctr" rotWithShape="0">
                      <a:srgbClr val="808080"/>
                    </a:outerShdw>
                  </a:effectLst>
                  <a:latin typeface="Arial Black"/>
                </a:rPr>
                <a:t>TPL</a:t>
              </a:r>
              <a:endParaRPr lang="zh-CN" altLang="en-US" sz="3600" i="1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CCC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200" b="1">
          <a:solidFill>
            <a:srgbClr val="FF0000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800">
          <a:solidFill>
            <a:srgbClr val="33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w"/>
        <a:defRPr kumimoji="1" sz="2000">
          <a:solidFill>
            <a:srgbClr val="333399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"/>
        <a:defRPr kumimoji="1" sz="2000">
          <a:solidFill>
            <a:srgbClr val="333399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5pPr>
      <a:lvl6pPr marL="25146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6pPr>
      <a:lvl7pPr marL="29718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7pPr>
      <a:lvl8pPr marL="34290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8pPr>
      <a:lvl9pPr marL="3886200" indent="-228600" algn="l" rtl="0" fontAlgn="base">
        <a:lnSpc>
          <a:spcPct val="120000"/>
        </a:lnSpc>
        <a:spcBef>
          <a:spcPct val="20000"/>
        </a:spcBef>
        <a:spcAft>
          <a:spcPct val="0"/>
        </a:spcAft>
        <a:buClr>
          <a:srgbClr val="336699"/>
        </a:buClr>
        <a:buFont typeface="Wingdings" pitchFamily="2" charset="2"/>
        <a:buChar char="v"/>
        <a:defRPr kumimoji="1" sz="2000">
          <a:solidFill>
            <a:srgbClr val="333399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4"/>
          <p:cNvGrpSpPr>
            <a:grpSpLocks/>
          </p:cNvGrpSpPr>
          <p:nvPr/>
        </p:nvGrpSpPr>
        <p:grpSpPr bwMode="auto">
          <a:xfrm>
            <a:off x="7767638" y="155575"/>
            <a:ext cx="1214437" cy="569913"/>
            <a:chOff x="2304" y="233"/>
            <a:chExt cx="1536" cy="768"/>
          </a:xfrm>
        </p:grpSpPr>
        <p:sp>
          <p:nvSpPr>
            <p:cNvPr id="5125" name="Oval 5"/>
            <p:cNvSpPr>
              <a:spLocks noChangeArrowheads="1"/>
            </p:cNvSpPr>
            <p:nvPr/>
          </p:nvSpPr>
          <p:spPr bwMode="auto">
            <a:xfrm>
              <a:off x="2304" y="233"/>
              <a:ext cx="1271" cy="768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spcBef>
                  <a:spcPct val="20000"/>
                </a:spcBef>
              </a:pPr>
              <a:endParaRPr lang="zh-CN" altLang="en-US"/>
            </a:p>
          </p:txBody>
        </p:sp>
        <p:sp>
          <p:nvSpPr>
            <p:cNvPr id="5126" name="Oval 6"/>
            <p:cNvSpPr>
              <a:spLocks noChangeArrowheads="1"/>
            </p:cNvSpPr>
            <p:nvPr/>
          </p:nvSpPr>
          <p:spPr bwMode="auto">
            <a:xfrm>
              <a:off x="2774" y="302"/>
              <a:ext cx="794" cy="63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just"/>
              <a:endParaRPr kumimoji="0" lang="zh-CN" altLang="zh-CN" sz="1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endParaRPr>
            </a:p>
          </p:txBody>
        </p:sp>
        <p:sp>
          <p:nvSpPr>
            <p:cNvPr id="512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940" y="549"/>
              <a:ext cx="900" cy="27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600" i="1" kern="10">
                  <a:ln w="12700">
                    <a:solidFill>
                      <a:srgbClr val="0000FF"/>
                    </a:solidFill>
                    <a:round/>
                    <a:headEnd/>
                    <a:tailEnd/>
                  </a:ln>
                  <a:solidFill>
                    <a:srgbClr val="CCCCFF"/>
                  </a:solidFill>
                  <a:effectLst>
                    <a:outerShdw dist="35921" dir="2700000" algn="ctr" rotWithShape="0">
                      <a:srgbClr val="808080"/>
                    </a:outerShdw>
                  </a:effectLst>
                  <a:latin typeface="Arial Black"/>
                </a:rPr>
                <a:t>TPL</a:t>
              </a:r>
              <a:endParaRPr lang="zh-CN" altLang="en-US" sz="3600" i="1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CCCCFF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endParaRPr>
            </a:p>
          </p:txBody>
        </p:sp>
      </p:grpSp>
      <p:sp>
        <p:nvSpPr>
          <p:cNvPr id="322573" name="Rectangle 13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1041400"/>
            <a:ext cx="9144000" cy="1470025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r>
              <a:rPr lang="en-US" altLang="zh-CN" sz="4800" dirty="0"/>
              <a:t>2019</a:t>
            </a:r>
            <a:r>
              <a:rPr lang="zh-CN" altLang="en-US" sz="4800" dirty="0"/>
              <a:t>年度个人工作总结</a:t>
            </a:r>
            <a:endParaRPr lang="zh-CN" altLang="en-US" sz="6000" dirty="0">
              <a:solidFill>
                <a:srgbClr val="FFFF00"/>
              </a:solidFill>
            </a:endParaRPr>
          </a:p>
        </p:txBody>
      </p:sp>
      <p:sp>
        <p:nvSpPr>
          <p:cNvPr id="5124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366838" y="3329967"/>
            <a:ext cx="6400800" cy="3008910"/>
          </a:xfrm>
        </p:spPr>
        <p:txBody>
          <a:bodyPr/>
          <a:lstStyle/>
          <a:p>
            <a:pPr eaLnBrk="1" hangingPunct="1"/>
            <a:r>
              <a:rPr lang="zh-CN" altLang="en-US" sz="4400" dirty="0"/>
              <a:t>汇报人：     </a:t>
            </a:r>
            <a:endParaRPr lang="en-US" altLang="zh-CN" sz="3600" dirty="0"/>
          </a:p>
          <a:p>
            <a:pPr eaLnBrk="1" hangingPunct="1"/>
            <a:r>
              <a:rPr lang="zh-CN" altLang="en-US" sz="3600" dirty="0"/>
              <a:t>牵引动力国家重点实验室</a:t>
            </a:r>
            <a:endParaRPr lang="en-US" altLang="zh-CN" sz="3600" dirty="0"/>
          </a:p>
          <a:p>
            <a:pPr eaLnBrk="1" hangingPunct="1"/>
            <a:r>
              <a:rPr lang="en-US" altLang="zh-CN" dirty="0"/>
              <a:t>2019</a:t>
            </a:r>
            <a:r>
              <a:rPr lang="zh-CN" altLang="en-US" dirty="0"/>
              <a:t>年</a:t>
            </a:r>
            <a:r>
              <a:rPr lang="en-US" altLang="zh-CN" dirty="0"/>
              <a:t>12</a:t>
            </a:r>
            <a:r>
              <a:rPr lang="zh-CN" altLang="en-US" dirty="0"/>
              <a:t>月</a:t>
            </a:r>
            <a:r>
              <a:rPr lang="en-US" altLang="zh-CN" dirty="0"/>
              <a:t> 26 </a:t>
            </a:r>
            <a:r>
              <a:rPr lang="zh-CN" altLang="en-US" dirty="0"/>
              <a:t>日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69345" y="2616199"/>
            <a:ext cx="6350704" cy="584775"/>
          </a:xfrm>
          <a:prstGeom prst="rect">
            <a:avLst/>
          </a:prstGeom>
          <a:solidFill>
            <a:schemeClr val="accent1">
              <a:lumMod val="40000"/>
              <a:lumOff val="60000"/>
              <a:alpha val="48000"/>
            </a:schemeClr>
          </a:solidFill>
          <a:ln w="3175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一、科学研究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69345" y="4067438"/>
            <a:ext cx="6350704" cy="584775"/>
          </a:xfrm>
          <a:prstGeom prst="rect">
            <a:avLst/>
          </a:prstGeom>
          <a:solidFill>
            <a:schemeClr val="accent1">
              <a:lumMod val="40000"/>
              <a:lumOff val="60000"/>
              <a:alpha val="30000"/>
            </a:schemeClr>
          </a:solidFill>
          <a:ln w="635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二、人才培养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800" y="1253579"/>
            <a:ext cx="25955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3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内容提纲</a:t>
            </a:r>
          </a:p>
        </p:txBody>
      </p:sp>
      <p:sp>
        <p:nvSpPr>
          <p:cNvPr id="6" name="Rectangle 13"/>
          <p:cNvSpPr txBox="1">
            <a:spLocks noChangeArrowheads="1"/>
          </p:cNvSpPr>
          <p:nvPr/>
        </p:nvSpPr>
        <p:spPr bwMode="auto">
          <a:xfrm>
            <a:off x="0" y="4874494"/>
            <a:ext cx="8968509" cy="1683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黑体" pitchFamily="2" charset="-122"/>
              </a:defRPr>
            </a:lvl9pPr>
          </a:lstStyle>
          <a:p>
            <a:pPr algn="just" eaLnBrk="1" hangingPunct="1">
              <a:defRPr/>
            </a:pPr>
            <a:r>
              <a:rPr lang="zh-CN" altLang="en-US" sz="2400" dirty="0" smtClean="0"/>
              <a:t>注</a:t>
            </a:r>
            <a:r>
              <a:rPr lang="zh-CN" altLang="en-US" sz="2400" dirty="0" smtClean="0">
                <a:sym typeface="Wingdings" panose="05000000000000000000" pitchFamily="2" charset="2"/>
              </a:rPr>
              <a:t>：（</a:t>
            </a:r>
            <a:r>
              <a:rPr lang="en-US" altLang="zh-CN" sz="2400" dirty="0" smtClean="0">
                <a:sym typeface="Wingdings" panose="05000000000000000000" pitchFamily="2" charset="2"/>
              </a:rPr>
              <a:t>1</a:t>
            </a:r>
            <a:r>
              <a:rPr lang="zh-CN" altLang="en-US" sz="2400" dirty="0" smtClean="0">
                <a:sym typeface="Wingdings" panose="05000000000000000000" pitchFamily="2" charset="2"/>
              </a:rPr>
              <a:t>）</a:t>
            </a:r>
            <a:r>
              <a:rPr lang="zh-CN" altLang="en-US" sz="2400" dirty="0" smtClean="0"/>
              <a:t>汇报</a:t>
            </a:r>
            <a:r>
              <a:rPr lang="zh-CN" altLang="en-US" sz="2400" dirty="0"/>
              <a:t>时间限</a:t>
            </a:r>
            <a:r>
              <a:rPr lang="en-US" altLang="zh-CN" sz="2400" dirty="0"/>
              <a:t>5</a:t>
            </a:r>
            <a:r>
              <a:rPr lang="zh-CN" altLang="en-US" sz="2400" dirty="0"/>
              <a:t>分钟，请勿超时</a:t>
            </a:r>
            <a:r>
              <a:rPr lang="zh-CN" altLang="en-US" sz="2400" dirty="0" smtClean="0"/>
              <a:t>！</a:t>
            </a:r>
            <a:endParaRPr lang="en-US" altLang="zh-CN" sz="2400" dirty="0" smtClean="0"/>
          </a:p>
          <a:p>
            <a:pPr algn="just" eaLnBrk="1" hangingPunct="1">
              <a:defRPr/>
            </a:pPr>
            <a:r>
              <a:rPr lang="zh-CN" altLang="en-US" sz="2400" dirty="0" smtClean="0"/>
              <a:t>        （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）教师岗仅汇报上述两个方面，其他岗位可根据自身工作情况适当调整。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1584FA-47E0-4FF5-AC56-91D7336986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C263A-A159-44F9-9F7B-A1D10C54F979}" type="slidenum">
              <a:rPr lang="en-US" altLang="zh-CN" smtClean="0"/>
              <a:pPr/>
              <a:t>3</a:t>
            </a:fld>
            <a:endParaRPr lang="en-US" altLang="zh-CN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xmlns="" id="{7051C597-ECAD-4CC4-8B1B-91804539B0C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0" y="335469"/>
            <a:ext cx="7931150" cy="58477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一、科学研究</a:t>
            </a:r>
          </a:p>
        </p:txBody>
      </p:sp>
      <p:sp>
        <p:nvSpPr>
          <p:cNvPr id="10" name="内容占位符 2">
            <a:extLst>
              <a:ext uri="{FF2B5EF4-FFF2-40B4-BE49-F238E27FC236}">
                <a16:creationId xmlns:a16="http://schemas.microsoft.com/office/drawing/2014/main" xmlns="" id="{BDC5D4B5-CFCE-425F-A1D0-FB57A48890CC}"/>
              </a:ext>
            </a:extLst>
          </p:cNvPr>
          <p:cNvSpPr txBox="1">
            <a:spLocks/>
          </p:cNvSpPr>
          <p:nvPr/>
        </p:nvSpPr>
        <p:spPr bwMode="auto">
          <a:xfrm>
            <a:off x="268979" y="5314203"/>
            <a:ext cx="8917192" cy="1067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800">
                <a:solidFill>
                  <a:srgbClr val="333399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w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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5pPr>
            <a:lvl6pPr marL="25146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6pPr>
            <a:lvl7pPr marL="29718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7pPr>
            <a:lvl8pPr marL="34290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8pPr>
            <a:lvl9pPr marL="3886200" indent="-228600" algn="l" rt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336699"/>
              </a:buClr>
              <a:buFont typeface="Wingdings" pitchFamily="2" charset="2"/>
              <a:buChar char="v"/>
              <a:defRPr kumimoji="1" sz="2000">
                <a:solidFill>
                  <a:srgbClr val="333399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zh-CN" altLang="en-US" sz="1600" kern="0" dirty="0"/>
              <a:t>注</a:t>
            </a:r>
            <a:r>
              <a:rPr lang="zh-CN" altLang="en-US" sz="1600" kern="0" dirty="0">
                <a:sym typeface="Wingdings" panose="05000000000000000000" pitchFamily="2" charset="2"/>
              </a:rPr>
              <a:t>：</a:t>
            </a:r>
            <a:r>
              <a:rPr lang="en-US" altLang="zh-CN" sz="1600" kern="0" dirty="0"/>
              <a:t>SCI</a:t>
            </a:r>
            <a:r>
              <a:rPr lang="zh-CN" altLang="en-US" sz="1600" kern="0" dirty="0"/>
              <a:t>论文为第一作者或通讯作者，若第一作者和通讯作者均为不同老师，则各记</a:t>
            </a:r>
            <a:r>
              <a:rPr lang="en-US" altLang="zh-CN" sz="1600" kern="0" dirty="0"/>
              <a:t>0.5</a:t>
            </a:r>
            <a:r>
              <a:rPr lang="zh-CN" altLang="en-US" sz="1600" kern="0" dirty="0"/>
              <a:t>篇</a:t>
            </a:r>
            <a:endParaRPr lang="en-US" altLang="zh-CN" sz="1600" kern="0" dirty="0"/>
          </a:p>
          <a:p>
            <a:pPr marL="0" indent="0">
              <a:buNone/>
            </a:pPr>
            <a:r>
              <a:rPr lang="en-US" altLang="zh-CN" sz="1600" kern="0" dirty="0"/>
              <a:t>        </a:t>
            </a:r>
            <a:r>
              <a:rPr lang="zh-CN" altLang="en-US" sz="1600" kern="0" dirty="0"/>
              <a:t>发明专利只统计第一发明人</a:t>
            </a:r>
            <a:endParaRPr lang="en-US" altLang="zh-CN" sz="1600" kern="0" dirty="0"/>
          </a:p>
          <a:p>
            <a:pPr marL="0" indent="0">
              <a:buNone/>
            </a:pPr>
            <a:r>
              <a:rPr lang="en-US" altLang="zh-CN" sz="1600" kern="0" dirty="0"/>
              <a:t>        </a:t>
            </a:r>
            <a:r>
              <a:rPr lang="zh-CN" altLang="en-US" sz="1600" kern="0" dirty="0"/>
              <a:t>对于科研经费，严格按照科研院管理系统进行统计（团队项目，立项时均进行了经费分配）</a:t>
            </a:r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xmlns="" id="{F774FA8F-9C0F-4A24-AAFE-BC2606D7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1" y="1196975"/>
            <a:ext cx="8113020" cy="5184775"/>
          </a:xfrm>
        </p:spPr>
        <p:txBody>
          <a:bodyPr/>
          <a:lstStyle/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9657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148EDD8-3F78-44F6-B749-4A460AE3D0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BBD1A8C-3BF5-48C7-89BC-C9B1F09BCA3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C263A-A159-44F9-9F7B-A1D10C54F979}" type="slidenum">
              <a:rPr lang="en-US" altLang="zh-CN" smtClean="0"/>
              <a:pPr/>
              <a:t>4</a:t>
            </a:fld>
            <a:endParaRPr lang="en-US" altLang="zh-CN"/>
          </a:p>
        </p:txBody>
      </p:sp>
      <p:sp>
        <p:nvSpPr>
          <p:cNvPr id="5" name="TextBox 12">
            <a:extLst>
              <a:ext uri="{FF2B5EF4-FFF2-40B4-BE49-F238E27FC236}">
                <a16:creationId xmlns:a16="http://schemas.microsoft.com/office/drawing/2014/main" xmlns="" id="{27E8DD6A-0825-468C-979B-A43BEE7B94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0" y="317212"/>
            <a:ext cx="7931150" cy="584775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dirty="0"/>
              <a:t>二、人才培养</a:t>
            </a:r>
          </a:p>
        </p:txBody>
      </p:sp>
    </p:spTree>
    <p:extLst>
      <p:ext uri="{BB962C8B-B14F-4D97-AF65-F5344CB8AC3E}">
        <p14:creationId xmlns:p14="http://schemas.microsoft.com/office/powerpoint/2010/main" val="2856670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83A91DF-95A4-47AA-8EAD-4E6BC3FEC070}"/>
              </a:ext>
            </a:extLst>
          </p:cNvPr>
          <p:cNvSpPr txBox="1"/>
          <p:nvPr/>
        </p:nvSpPr>
        <p:spPr>
          <a:xfrm>
            <a:off x="2314009" y="2418506"/>
            <a:ext cx="517735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tx2"/>
                </a:solidFill>
                <a:latin typeface="+mn-ea"/>
                <a:ea typeface="+mn-ea"/>
              </a:rPr>
              <a:t>请多提宝贵意见</a:t>
            </a:r>
            <a:endParaRPr lang="en-US" altLang="zh-CN" sz="4800" b="1" dirty="0">
              <a:solidFill>
                <a:schemeClr val="tx2"/>
              </a:solidFill>
              <a:latin typeface="+mn-ea"/>
              <a:ea typeface="+mn-ea"/>
            </a:endParaRPr>
          </a:p>
          <a:p>
            <a:endParaRPr lang="en-US" altLang="zh-CN" sz="4800" b="1" dirty="0">
              <a:solidFill>
                <a:schemeClr val="tx2"/>
              </a:solidFill>
              <a:latin typeface="+mn-ea"/>
              <a:ea typeface="+mn-ea"/>
            </a:endParaRPr>
          </a:p>
          <a:p>
            <a:pPr lvl="3"/>
            <a:r>
              <a:rPr lang="zh-CN" altLang="en-US" sz="4800" b="1" dirty="0">
                <a:solidFill>
                  <a:schemeClr val="tx2"/>
                </a:solidFill>
                <a:latin typeface="+mn-ea"/>
                <a:ea typeface="+mn-ea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719919425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3399"/>
      </a:dk2>
      <a:lt2>
        <a:srgbClr val="333333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0066CC"/>
      </a:hlink>
      <a:folHlink>
        <a:srgbClr val="FF9933"/>
      </a:folHlink>
    </a:clrScheme>
    <a:fontScheme name="默认设计模板">
      <a:majorFont>
        <a:latin typeface="Times New Roman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9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ea typeface="幼圆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900" b="0" i="0" u="none" strike="noStrike" cap="none" normalizeH="0" baseline="0" smtClean="0">
            <a:ln>
              <a:noFill/>
            </a:ln>
            <a:solidFill>
              <a:schemeClr val="accent2"/>
            </a:solidFill>
            <a:effectLst/>
            <a:latin typeface="Arial" charset="0"/>
            <a:ea typeface="幼圆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CC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CC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CC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000000"/>
        </a:dk1>
        <a:lt1>
          <a:srgbClr val="FFFFFF"/>
        </a:lt1>
        <a:dk2>
          <a:srgbClr val="0033CC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33CC"/>
        </a:dk2>
        <a:lt2>
          <a:srgbClr val="808080"/>
        </a:lt2>
        <a:accent1>
          <a:srgbClr val="0099FF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2DB9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33CC"/>
        </a:dk2>
        <a:lt2>
          <a:srgbClr val="808080"/>
        </a:lt2>
        <a:accent1>
          <a:srgbClr val="0099FF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E78A00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33CC"/>
        </a:dk2>
        <a:lt2>
          <a:srgbClr val="808080"/>
        </a:lt2>
        <a:accent1>
          <a:srgbClr val="0099FF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2DB92D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FFFFFF"/>
        </a:lt1>
        <a:dk2>
          <a:srgbClr val="0033CC"/>
        </a:dk2>
        <a:lt2>
          <a:srgbClr val="808080"/>
        </a:lt2>
        <a:accent1>
          <a:srgbClr val="0099FF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AACAFF"/>
        </a:accent5>
        <a:accent6>
          <a:srgbClr val="85AE49"/>
        </a:accent6>
        <a:hlink>
          <a:srgbClr val="0066CC"/>
        </a:hlink>
        <a:folHlink>
          <a:srgbClr val="FF99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26542</TotalTime>
  <Words>139</Words>
  <Application>Microsoft Office PowerPoint</Application>
  <PresentationFormat>全屏显示(4:3)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黑体</vt:lpstr>
      <vt:lpstr>宋体</vt:lpstr>
      <vt:lpstr>微软雅黑</vt:lpstr>
      <vt:lpstr>幼圆</vt:lpstr>
      <vt:lpstr>Arial</vt:lpstr>
      <vt:lpstr>Arial Black</vt:lpstr>
      <vt:lpstr>Times New Roman</vt:lpstr>
      <vt:lpstr>Wingdings</vt:lpstr>
      <vt:lpstr>默认设计模板</vt:lpstr>
      <vt:lpstr>2019年度个人工作总结</vt:lpstr>
      <vt:lpstr>PowerPoint 演示文稿</vt:lpstr>
      <vt:lpstr>一、科学研究</vt:lpstr>
      <vt:lpstr>二、人才培养</vt:lpstr>
      <vt:lpstr>PowerPoint 演示文稿</vt:lpstr>
    </vt:vector>
  </TitlesOfParts>
  <Company>YONGSHENG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JAMES</dc:creator>
  <cp:lastModifiedBy>王开云</cp:lastModifiedBy>
  <cp:revision>1014</cp:revision>
  <dcterms:created xsi:type="dcterms:W3CDTF">2005-02-22T03:12:35Z</dcterms:created>
  <dcterms:modified xsi:type="dcterms:W3CDTF">2019-12-24T12:43:04Z</dcterms:modified>
</cp:coreProperties>
</file>